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0" r:id="rId4"/>
    <p:sldId id="277" r:id="rId5"/>
    <p:sldId id="267" r:id="rId6"/>
    <p:sldId id="265" r:id="rId7"/>
    <p:sldId id="281" r:id="rId8"/>
    <p:sldId id="262" r:id="rId9"/>
    <p:sldId id="260" r:id="rId10"/>
    <p:sldId id="263" r:id="rId11"/>
    <p:sldId id="264" r:id="rId12"/>
    <p:sldId id="274" r:id="rId13"/>
    <p:sldId id="266" r:id="rId14"/>
    <p:sldId id="269" r:id="rId15"/>
    <p:sldId id="275" r:id="rId16"/>
    <p:sldId id="268" r:id="rId17"/>
    <p:sldId id="28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FCC46-6811-4131-9F39-AFF22CB9A523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DC7A1-FF22-4337-A71E-D8AAC078C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437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FCC46-6811-4131-9F39-AFF22CB9A523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DC7A1-FF22-4337-A71E-D8AAC078C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34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FCC46-6811-4131-9F39-AFF22CB9A523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DC7A1-FF22-4337-A71E-D8AAC078C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316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FCC46-6811-4131-9F39-AFF22CB9A523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DC7A1-FF22-4337-A71E-D8AAC078C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487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FCC46-6811-4131-9F39-AFF22CB9A523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DC7A1-FF22-4337-A71E-D8AAC078C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8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FCC46-6811-4131-9F39-AFF22CB9A523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DC7A1-FF22-4337-A71E-D8AAC078C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67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FCC46-6811-4131-9F39-AFF22CB9A523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DC7A1-FF22-4337-A71E-D8AAC078C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690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FCC46-6811-4131-9F39-AFF22CB9A523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DC7A1-FF22-4337-A71E-D8AAC078C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609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FCC46-6811-4131-9F39-AFF22CB9A523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DC7A1-FF22-4337-A71E-D8AAC078C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065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FCC46-6811-4131-9F39-AFF22CB9A523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DC7A1-FF22-4337-A71E-D8AAC078C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85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FCC46-6811-4131-9F39-AFF22CB9A523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DC7A1-FF22-4337-A71E-D8AAC078C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965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FCC46-6811-4131-9F39-AFF22CB9A523}" type="datetimeFigureOut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DC7A1-FF22-4337-A71E-D8AAC078C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854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30ABFC8-A5E1-448D-B812-2F3403214BBC}"/>
              </a:ext>
            </a:extLst>
          </p:cNvPr>
          <p:cNvSpPr txBox="1"/>
          <p:nvPr/>
        </p:nvSpPr>
        <p:spPr>
          <a:xfrm>
            <a:off x="114298" y="904300"/>
            <a:ext cx="89153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Tensor Core </a:t>
            </a:r>
            <a:r>
              <a:rPr lang="ko-KR" altLang="en-US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기반의 </a:t>
            </a:r>
            <a:endParaRPr lang="en-US" altLang="ko-KR" sz="4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4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행렬 연산 가속화 </a:t>
            </a:r>
            <a:endParaRPr lang="en-US" altLang="ko-KR" sz="4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r"/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병렬프로그래밍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r"/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 Team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6770B6-67ED-450A-B4B1-FCA8C9608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3055" b="-252"/>
          <a:stretch/>
        </p:blipFill>
        <p:spPr>
          <a:xfrm>
            <a:off x="725415" y="2628900"/>
            <a:ext cx="2259203" cy="35921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26828EE-F74D-43D8-82E9-412D3A8CF7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3" t="12469" r="64445" b="85468"/>
          <a:stretch/>
        </p:blipFill>
        <p:spPr>
          <a:xfrm>
            <a:off x="-1" y="0"/>
            <a:ext cx="9144001" cy="444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DAA27B-3CD6-4266-90F8-9A4DF9CEE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3" t="12469" r="64445" b="85468"/>
          <a:stretch/>
        </p:blipFill>
        <p:spPr>
          <a:xfrm>
            <a:off x="-2" y="6413500"/>
            <a:ext cx="9144001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6973F4-0B19-41E7-BF70-5838F5308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1" y="0"/>
            <a:ext cx="9144001" cy="444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92470F-8EAF-4B19-AE89-E47E9A00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2" y="6413500"/>
            <a:ext cx="9144001" cy="4445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48CEE1B-D866-42CA-8539-1A4645C10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53389" r="72738" b="26790"/>
          <a:stretch/>
        </p:blipFill>
        <p:spPr>
          <a:xfrm>
            <a:off x="749298" y="2585094"/>
            <a:ext cx="5060952" cy="23999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0888C4-F22C-4220-A00A-B21EB65EAD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0" t="52053" r="68657" b="38466"/>
          <a:stretch/>
        </p:blipFill>
        <p:spPr>
          <a:xfrm>
            <a:off x="749298" y="1482598"/>
            <a:ext cx="5017382" cy="9699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F4F5B1-7817-45AD-AF58-86467B7E3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44" t="43580" r="70556" b="50180"/>
          <a:stretch/>
        </p:blipFill>
        <p:spPr>
          <a:xfrm>
            <a:off x="749298" y="5048123"/>
            <a:ext cx="6373009" cy="894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7A422-7477-43C5-A3DF-EFC0F85E460D}"/>
              </a:ext>
            </a:extLst>
          </p:cNvPr>
          <p:cNvSpPr txBox="1"/>
          <p:nvPr/>
        </p:nvSpPr>
        <p:spPr>
          <a:xfrm>
            <a:off x="258423" y="701939"/>
            <a:ext cx="349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진행사항 </a:t>
            </a:r>
            <a:r>
              <a:rPr lang="en-US" altLang="ko-KR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GPU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E72D1A-155B-4582-8ED2-636C99182C20}"/>
              </a:ext>
            </a:extLst>
          </p:cNvPr>
          <p:cNvSpPr txBox="1"/>
          <p:nvPr/>
        </p:nvSpPr>
        <p:spPr>
          <a:xfrm>
            <a:off x="7256476" y="6550223"/>
            <a:ext cx="188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진행사항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GPU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014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6973F4-0B19-41E7-BF70-5838F5308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1" y="0"/>
            <a:ext cx="9144001" cy="444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92470F-8EAF-4B19-AE89-E47E9A00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2" y="6413500"/>
            <a:ext cx="9144001" cy="444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6FEB40-58A3-4590-A3B6-8B15E9260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075" y="2073307"/>
            <a:ext cx="4007525" cy="370445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B515E4-54F1-4154-8F59-B9EE4691A87C}"/>
              </a:ext>
            </a:extLst>
          </p:cNvPr>
          <p:cNvSpPr/>
          <p:nvPr/>
        </p:nvSpPr>
        <p:spPr>
          <a:xfrm>
            <a:off x="259677" y="1364549"/>
            <a:ext cx="50609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for (int m = 0; m &lt; M; m += </a:t>
            </a:r>
            <a:r>
              <a:rPr lang="en-US" altLang="ko-KR" sz="1600" dirty="0" err="1"/>
              <a:t>Mtile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	for (int n = 0; n &lt; N; n += </a:t>
            </a:r>
            <a:r>
              <a:rPr lang="en-US" altLang="ko-KR" sz="1600" dirty="0" err="1"/>
              <a:t>Ntile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		for (int k = 0; k &lt; K; ++k)</a:t>
            </a:r>
          </a:p>
          <a:p>
            <a:r>
              <a:rPr lang="en-US" altLang="ko-KR" sz="1600" dirty="0"/>
              <a:t>         	   		for (int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= 0;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&lt; </a:t>
            </a:r>
            <a:r>
              <a:rPr lang="en-US" altLang="ko-KR" sz="1600" dirty="0" err="1"/>
              <a:t>Mtile</a:t>
            </a:r>
            <a:r>
              <a:rPr lang="en-US" altLang="ko-KR" sz="1600" dirty="0"/>
              <a:t>; ++I			                				for (int j = 0; j &lt; </a:t>
            </a:r>
            <a:r>
              <a:rPr lang="en-US" altLang="ko-KR" sz="1600" dirty="0" err="1"/>
              <a:t>Ntile</a:t>
            </a:r>
            <a:r>
              <a:rPr lang="en-US" altLang="ko-KR" sz="1600" dirty="0"/>
              <a:t>; ++j) {</a:t>
            </a:r>
          </a:p>
          <a:p>
            <a:r>
              <a:rPr lang="en-US" altLang="ko-KR" sz="1600" dirty="0"/>
              <a:t>                 			  int row = m +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                  	 		  int col = n + j;</a:t>
            </a:r>
          </a:p>
          <a:p>
            <a:r>
              <a:rPr lang="en-US" altLang="ko-KR" sz="1600" dirty="0"/>
              <a:t>                 		  	 C[row][col] += A[row][k] * B[k][col];</a:t>
            </a:r>
          </a:p>
          <a:p>
            <a:r>
              <a:rPr lang="en-US" altLang="ko-KR" sz="1600" dirty="0"/>
              <a:t>               		 }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F2750A-4C5A-4216-BA1E-9DBEE3BE30D5}"/>
              </a:ext>
            </a:extLst>
          </p:cNvPr>
          <p:cNvSpPr/>
          <p:nvPr/>
        </p:nvSpPr>
        <p:spPr>
          <a:xfrm>
            <a:off x="259677" y="4187440"/>
            <a:ext cx="50609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for (int m = 0; m &lt; M; m += </a:t>
            </a:r>
            <a:r>
              <a:rPr lang="en-US" altLang="ko-KR" sz="1600" dirty="0" err="1"/>
              <a:t>Mtile</a:t>
            </a:r>
            <a:r>
              <a:rPr lang="en-US" altLang="ko-KR" sz="1600" dirty="0"/>
              <a:t>) </a:t>
            </a:r>
          </a:p>
          <a:p>
            <a:r>
              <a:rPr lang="en-US" altLang="ko-KR" sz="1600" dirty="0"/>
              <a:t>	for (int n = 0; n &lt; N; n += </a:t>
            </a:r>
            <a:r>
              <a:rPr lang="en-US" altLang="ko-KR" sz="1600" dirty="0" err="1"/>
              <a:t>Ntile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		for (int j = 0; j &lt; </a:t>
            </a:r>
            <a:r>
              <a:rPr lang="en-US" altLang="ko-KR" sz="1600" dirty="0" err="1"/>
              <a:t>Ntile</a:t>
            </a:r>
            <a:r>
              <a:rPr lang="en-US" altLang="ko-KR" sz="1600" dirty="0"/>
              <a:t>; ++j) {</a:t>
            </a:r>
          </a:p>
          <a:p>
            <a:r>
              <a:rPr lang="en-US" altLang="ko-KR" sz="1600" dirty="0"/>
              <a:t>				  int k=</a:t>
            </a:r>
            <a:r>
              <a:rPr lang="en-US" altLang="ko-KR" sz="1600" dirty="0" err="1"/>
              <a:t>blockIdx.x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                 			  int row = m + </a:t>
            </a:r>
            <a:r>
              <a:rPr lang="en-US" altLang="ko-KR" sz="1600" dirty="0" err="1"/>
              <a:t>threadIdx.x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                  	 		  int col = n + j;</a:t>
            </a:r>
          </a:p>
          <a:p>
            <a:r>
              <a:rPr lang="en-US" altLang="ko-KR" sz="1600" dirty="0"/>
              <a:t>                 		  	 C[row][col] += A[row][k] * B[k][col];</a:t>
            </a:r>
          </a:p>
          <a:p>
            <a:r>
              <a:rPr lang="en-US" altLang="ko-KR" sz="1600" dirty="0"/>
              <a:t>               		 }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21370-0345-49E9-9309-EBC17E382494}"/>
              </a:ext>
            </a:extLst>
          </p:cNvPr>
          <p:cNvSpPr txBox="1"/>
          <p:nvPr/>
        </p:nvSpPr>
        <p:spPr>
          <a:xfrm>
            <a:off x="161108" y="442617"/>
            <a:ext cx="5594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IF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(GPU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쓰레드 개수 </a:t>
            </a:r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&lt; </a:t>
            </a:r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행렬 크기 </a:t>
            </a:r>
            <a:r>
              <a:rPr lang="en-US" altLang="ko-KR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8D25F-0E13-42D6-8E03-98812A2A31C6}"/>
              </a:ext>
            </a:extLst>
          </p:cNvPr>
          <p:cNvSpPr txBox="1"/>
          <p:nvPr/>
        </p:nvSpPr>
        <p:spPr>
          <a:xfrm>
            <a:off x="161108" y="1068238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순차적으로 구성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C679C-F6E1-4A72-8B27-54DDE60FE1FC}"/>
              </a:ext>
            </a:extLst>
          </p:cNvPr>
          <p:cNvSpPr txBox="1"/>
          <p:nvPr/>
        </p:nvSpPr>
        <p:spPr>
          <a:xfrm>
            <a:off x="259677" y="379425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병렬 </a:t>
            </a:r>
            <a:r>
              <a:rPr lang="ko-KR" altLang="en-US" dirty="0" err="1"/>
              <a:t>으로</a:t>
            </a:r>
            <a:r>
              <a:rPr lang="ko-KR" altLang="en-US" dirty="0"/>
              <a:t>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7CEF0-C319-44BF-BEF3-CFF55782B1E2}"/>
              </a:ext>
            </a:extLst>
          </p:cNvPr>
          <p:cNvSpPr txBox="1"/>
          <p:nvPr/>
        </p:nvSpPr>
        <p:spPr>
          <a:xfrm>
            <a:off x="7256476" y="6550223"/>
            <a:ext cx="188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진행사항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GPU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037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6973F4-0B19-41E7-BF70-5838F5308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1" y="0"/>
            <a:ext cx="9144001" cy="444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92470F-8EAF-4B19-AE89-E47E9A00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2" y="6413500"/>
            <a:ext cx="9144001" cy="444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3D545B-78C6-4133-AE3A-31F9F4FA2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6" y="1705770"/>
            <a:ext cx="8293100" cy="287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62B5FE-3D36-47DD-878C-98D0B61B56E1}"/>
              </a:ext>
            </a:extLst>
          </p:cNvPr>
          <p:cNvSpPr txBox="1"/>
          <p:nvPr/>
        </p:nvSpPr>
        <p:spPr>
          <a:xfrm>
            <a:off x="354236" y="55424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타일 연산 과정  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7A2721C-09F8-4740-8408-E4CED83D19C6}"/>
              </a:ext>
            </a:extLst>
          </p:cNvPr>
          <p:cNvSpPr/>
          <p:nvPr/>
        </p:nvSpPr>
        <p:spPr>
          <a:xfrm>
            <a:off x="5140853" y="1881051"/>
            <a:ext cx="420351" cy="187234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6517EE1-878D-4D35-AA72-F5F406973E70}"/>
              </a:ext>
            </a:extLst>
          </p:cNvPr>
          <p:cNvCxnSpPr>
            <a:cxnSpLocks/>
            <a:stCxn id="11" idx="6"/>
            <a:endCxn id="10" idx="2"/>
          </p:cNvCxnSpPr>
          <p:nvPr/>
        </p:nvCxnSpPr>
        <p:spPr>
          <a:xfrm flipH="1" flipV="1">
            <a:off x="5879085" y="923577"/>
            <a:ext cx="51235" cy="78079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3A4B0D-FA65-4C77-91D3-764B5F4D0355}"/>
              </a:ext>
            </a:extLst>
          </p:cNvPr>
          <p:cNvSpPr txBox="1"/>
          <p:nvPr/>
        </p:nvSpPr>
        <p:spPr>
          <a:xfrm>
            <a:off x="5140854" y="554245"/>
            <a:ext cx="147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Fragment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5E17E-2710-498D-8ADE-30EEFD03FF83}"/>
              </a:ext>
            </a:extLst>
          </p:cNvPr>
          <p:cNvSpPr txBox="1"/>
          <p:nvPr/>
        </p:nvSpPr>
        <p:spPr>
          <a:xfrm>
            <a:off x="7256476" y="6550223"/>
            <a:ext cx="188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진행사항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GPU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C4093EF-0B95-4B2D-92B7-E65A1B0F132D}"/>
              </a:ext>
            </a:extLst>
          </p:cNvPr>
          <p:cNvSpPr/>
          <p:nvPr/>
        </p:nvSpPr>
        <p:spPr>
          <a:xfrm rot="16200000">
            <a:off x="5804596" y="1325003"/>
            <a:ext cx="251448" cy="101019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BCE482-D0B0-4800-85B5-79F709D87EA4}"/>
              </a:ext>
            </a:extLst>
          </p:cNvPr>
          <p:cNvCxnSpPr>
            <a:cxnSpLocks/>
            <a:stCxn id="6" idx="0"/>
            <a:endCxn id="10" idx="2"/>
          </p:cNvCxnSpPr>
          <p:nvPr/>
        </p:nvCxnSpPr>
        <p:spPr>
          <a:xfrm flipV="1">
            <a:off x="5351029" y="923577"/>
            <a:ext cx="528056" cy="95747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3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6973F4-0B19-41E7-BF70-5838F5308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1" y="0"/>
            <a:ext cx="9144001" cy="444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92470F-8EAF-4B19-AE89-E47E9A00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2" y="6413500"/>
            <a:ext cx="9144001" cy="4445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0A6FFF0-424D-437A-AA58-83DCD88B7F96}"/>
              </a:ext>
            </a:extLst>
          </p:cNvPr>
          <p:cNvSpPr/>
          <p:nvPr/>
        </p:nvSpPr>
        <p:spPr>
          <a:xfrm>
            <a:off x="615180" y="2507409"/>
            <a:ext cx="7589514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Aharoni" panose="02010803020104030203" pitchFamily="2" charset="-79"/>
                <a:cs typeface="Aharoni" panose="02010803020104030203" pitchFamily="2" charset="-79"/>
              </a:rPr>
              <a:t>WMMA(Warp Matrix Multiply Accumulate)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Tensor</a:t>
            </a:r>
            <a:r>
              <a:rPr lang="ko-KR" altLang="en-US" sz="2000" dirty="0"/>
              <a:t> </a:t>
            </a:r>
            <a:r>
              <a:rPr lang="en-US" altLang="ko-KR" sz="2000" dirty="0"/>
              <a:t>core</a:t>
            </a:r>
            <a:r>
              <a:rPr lang="ko-KR" altLang="en-US" sz="2000" dirty="0"/>
              <a:t> 를 이용할 수 있는 가장 낮은 단계에 인터페이스 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 err="1">
                <a:latin typeface="Aharoni" panose="02010803020104030203" pitchFamily="2" charset="-79"/>
                <a:cs typeface="Aharoni" panose="02010803020104030203" pitchFamily="2" charset="-79"/>
              </a:rPr>
              <a:t>cuBLAS_GEMM</a:t>
            </a:r>
            <a:endParaRPr lang="en-US" altLang="ko-KR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nvidia</a:t>
            </a:r>
            <a:r>
              <a:rPr lang="en-US" altLang="ko-KR" sz="2000" dirty="0"/>
              <a:t> </a:t>
            </a:r>
            <a:r>
              <a:rPr lang="ko-KR" altLang="en-US" sz="2000" dirty="0"/>
              <a:t>에서 제공하는 선형대수 계산 라이브러리 중</a:t>
            </a:r>
            <a:endParaRPr lang="en-US" altLang="ko-KR" sz="2000" dirty="0"/>
          </a:p>
          <a:p>
            <a:pPr lvl="1"/>
            <a:r>
              <a:rPr lang="en-US" altLang="ko-KR" sz="2000" dirty="0"/>
              <a:t>      General Matrix Multiplication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E8E213-D4FF-4A8E-8882-4C918FDB2DDB}"/>
              </a:ext>
            </a:extLst>
          </p:cNvPr>
          <p:cNvSpPr txBox="1"/>
          <p:nvPr/>
        </p:nvSpPr>
        <p:spPr>
          <a:xfrm>
            <a:off x="258423" y="701939"/>
            <a:ext cx="4967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진행사항 </a:t>
            </a:r>
            <a:r>
              <a:rPr lang="en-US" altLang="ko-KR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– Tensor Core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08FADD-6728-4913-BAD3-C560B3D71A73}"/>
              </a:ext>
            </a:extLst>
          </p:cNvPr>
          <p:cNvSpPr txBox="1"/>
          <p:nvPr/>
        </p:nvSpPr>
        <p:spPr>
          <a:xfrm>
            <a:off x="6199464" y="6550223"/>
            <a:ext cx="2944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진행사항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– Tensor Core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B7B6D-F818-456B-A8E5-78A4C3C8F2DC}"/>
              </a:ext>
            </a:extLst>
          </p:cNvPr>
          <p:cNvSpPr txBox="1"/>
          <p:nvPr/>
        </p:nvSpPr>
        <p:spPr>
          <a:xfrm>
            <a:off x="412911" y="1726750"/>
            <a:ext cx="7258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Tensor Core</a:t>
            </a:r>
            <a:r>
              <a:rPr lang="ko-KR" alt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를 사용할 수 있는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1402224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6973F4-0B19-41E7-BF70-5838F5308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1" y="0"/>
            <a:ext cx="9144001" cy="444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92470F-8EAF-4B19-AE89-E47E9A00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2" y="6413500"/>
            <a:ext cx="9144001" cy="444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0AF2D59-90AC-4262-A457-7A75498321DE}"/>
              </a:ext>
            </a:extLst>
          </p:cNvPr>
          <p:cNvSpPr/>
          <p:nvPr/>
        </p:nvSpPr>
        <p:spPr>
          <a:xfrm>
            <a:off x="112600" y="581222"/>
            <a:ext cx="6534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WMMA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(Warp Matrix Multiply Accumulate)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394F9A-47BA-40CE-970E-DD85E32DA8A6}"/>
              </a:ext>
            </a:extLst>
          </p:cNvPr>
          <p:cNvSpPr txBox="1"/>
          <p:nvPr/>
        </p:nvSpPr>
        <p:spPr>
          <a:xfrm>
            <a:off x="325533" y="1823885"/>
            <a:ext cx="4984250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Aharoni" panose="02010803020104030203" pitchFamily="2" charset="-79"/>
                <a:cs typeface="Aharoni" panose="02010803020104030203" pitchFamily="2" charset="-79"/>
              </a:rPr>
              <a:t>Warp</a:t>
            </a:r>
            <a:r>
              <a:rPr lang="ko-KR" altLang="en-US" dirty="0"/>
              <a:t>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SM </a:t>
            </a:r>
            <a:r>
              <a:rPr lang="ko-KR" altLang="en-US" dirty="0"/>
              <a:t>내에서 동시 실행 가능한 </a:t>
            </a:r>
            <a:r>
              <a:rPr lang="en-US" altLang="ko-KR" dirty="0"/>
              <a:t>Thread </a:t>
            </a:r>
            <a:r>
              <a:rPr lang="ko-KR" altLang="en-US" dirty="0"/>
              <a:t>개수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Aharoni" panose="02010803020104030203" pitchFamily="2" charset="-79"/>
                <a:cs typeface="Aharoni" panose="02010803020104030203" pitchFamily="2" charset="-79"/>
              </a:rPr>
              <a:t>Fragment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타일의 각 </a:t>
            </a:r>
            <a:r>
              <a:rPr lang="en-US" altLang="ko-KR" dirty="0"/>
              <a:t>thread</a:t>
            </a:r>
            <a:r>
              <a:rPr lang="ko-KR" altLang="en-US" dirty="0"/>
              <a:t>의 파티션을</a:t>
            </a:r>
            <a:r>
              <a:rPr lang="en-US" altLang="ko-KR" dirty="0"/>
              <a:t> </a:t>
            </a:r>
            <a:r>
              <a:rPr lang="ko-KR" altLang="en-US" dirty="0"/>
              <a:t>담는 객체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dirty="0" err="1">
                <a:latin typeface="Aharoni" panose="02010803020104030203" pitchFamily="2" charset="-79"/>
                <a:cs typeface="Aharoni" panose="02010803020104030203" pitchFamily="2" charset="-79"/>
              </a:rPr>
              <a:t>Registor</a:t>
            </a:r>
            <a:endParaRPr lang="en-US" altLang="ko-K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On chip Processor </a:t>
            </a:r>
            <a:r>
              <a:rPr lang="ko-KR" altLang="en-US" dirty="0"/>
              <a:t>에 있는 메모리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Aharoni" panose="02010803020104030203" pitchFamily="2" charset="-79"/>
                <a:cs typeface="Aharoni" panose="02010803020104030203" pitchFamily="2" charset="-79"/>
              </a:rPr>
              <a:t>Shared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SM</a:t>
            </a:r>
            <a:r>
              <a:rPr lang="ko-KR" altLang="en-US" dirty="0"/>
              <a:t>내의 </a:t>
            </a:r>
            <a:r>
              <a:rPr lang="en-US" altLang="ko-KR" dirty="0"/>
              <a:t>Thread</a:t>
            </a:r>
            <a:r>
              <a:rPr lang="ko-KR" altLang="en-US" dirty="0"/>
              <a:t>들이 공유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dirty="0">
                <a:latin typeface="Aharoni" panose="02010803020104030203" pitchFamily="2" charset="-79"/>
                <a:cs typeface="Aharoni" panose="02010803020104030203" pitchFamily="2" charset="-79"/>
              </a:rPr>
              <a:t>Global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비디오 카드에 장착된 </a:t>
            </a:r>
            <a:r>
              <a:rPr lang="en-US" altLang="ko-KR" dirty="0"/>
              <a:t>DRAM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C71049-1820-465E-8AB6-10CB93181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60" t="34045" r="53033" b="43361"/>
          <a:stretch/>
        </p:blipFill>
        <p:spPr>
          <a:xfrm>
            <a:off x="5313266" y="3976134"/>
            <a:ext cx="3505201" cy="22046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80E673-D1E2-482E-AD69-79C04EFF4041}"/>
              </a:ext>
            </a:extLst>
          </p:cNvPr>
          <p:cNvSpPr txBox="1"/>
          <p:nvPr/>
        </p:nvSpPr>
        <p:spPr>
          <a:xfrm>
            <a:off x="6199464" y="6550223"/>
            <a:ext cx="2944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진행사항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– Tensor Core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F22D7-E9EE-4261-9E09-30658B9206D2}"/>
              </a:ext>
            </a:extLst>
          </p:cNvPr>
          <p:cNvSpPr txBox="1"/>
          <p:nvPr/>
        </p:nvSpPr>
        <p:spPr>
          <a:xfrm>
            <a:off x="620833" y="1036129"/>
            <a:ext cx="636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Tensor</a:t>
            </a:r>
            <a:r>
              <a:rPr lang="ko-KR" altLang="en-US" dirty="0"/>
              <a:t> </a:t>
            </a:r>
            <a:r>
              <a:rPr lang="en-US" altLang="ko-KR" dirty="0"/>
              <a:t>core</a:t>
            </a:r>
            <a:r>
              <a:rPr lang="ko-KR" altLang="en-US" dirty="0"/>
              <a:t> 를 이용할 수 있는 가장 낮은 단계에 인터페이스 </a:t>
            </a:r>
          </a:p>
        </p:txBody>
      </p:sp>
    </p:spTree>
    <p:extLst>
      <p:ext uri="{BB962C8B-B14F-4D97-AF65-F5344CB8AC3E}">
        <p14:creationId xmlns:p14="http://schemas.microsoft.com/office/powerpoint/2010/main" val="44884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6973F4-0B19-41E7-BF70-5838F5308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1" y="0"/>
            <a:ext cx="9144001" cy="444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92470F-8EAF-4B19-AE89-E47E9A00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2" y="6413500"/>
            <a:ext cx="9144001" cy="444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95852D-A25D-41A2-8A3D-5CC2DE6126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1" t="29259" r="56249" b="45532"/>
          <a:stretch/>
        </p:blipFill>
        <p:spPr>
          <a:xfrm>
            <a:off x="476248" y="1841500"/>
            <a:ext cx="8331200" cy="3175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1C322DE-5469-4E43-AD1E-81CADEA8054D}"/>
              </a:ext>
            </a:extLst>
          </p:cNvPr>
          <p:cNvSpPr/>
          <p:nvPr/>
        </p:nvSpPr>
        <p:spPr>
          <a:xfrm>
            <a:off x="1201783" y="4284617"/>
            <a:ext cx="3915159" cy="2090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604D4-371F-4DCF-BC61-B3E52E73EC1A}"/>
              </a:ext>
            </a:extLst>
          </p:cNvPr>
          <p:cNvSpPr txBox="1"/>
          <p:nvPr/>
        </p:nvSpPr>
        <p:spPr>
          <a:xfrm>
            <a:off x="5434150" y="4019788"/>
            <a:ext cx="2528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Tensor</a:t>
            </a:r>
            <a:r>
              <a:rPr lang="ko-KR" altLang="en-US" dirty="0"/>
              <a:t> </a:t>
            </a:r>
            <a:r>
              <a:rPr lang="en-US" altLang="ko-KR" dirty="0"/>
              <a:t>core</a:t>
            </a:r>
            <a:r>
              <a:rPr lang="ko-KR" altLang="en-US" dirty="0"/>
              <a:t>를 통한 연산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ABFDA4-499D-43AA-B9A5-95774E98AD87}"/>
              </a:ext>
            </a:extLst>
          </p:cNvPr>
          <p:cNvSpPr txBox="1"/>
          <p:nvPr/>
        </p:nvSpPr>
        <p:spPr>
          <a:xfrm>
            <a:off x="6199464" y="6550223"/>
            <a:ext cx="2944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진행사항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– Tensor Core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178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6973F4-0B19-41E7-BF70-5838F5308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1" y="0"/>
            <a:ext cx="9144001" cy="444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92470F-8EAF-4B19-AE89-E47E9A00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2" y="6413500"/>
            <a:ext cx="9144001" cy="444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D7C36D-09F0-47EA-BBCA-C32BAA96D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05" t="43504" r="63846" b="28234"/>
          <a:stretch/>
        </p:blipFill>
        <p:spPr>
          <a:xfrm>
            <a:off x="1252757" y="888909"/>
            <a:ext cx="5765284" cy="39938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086FB3-0B8D-414C-9742-EA863202D8C5}"/>
              </a:ext>
            </a:extLst>
          </p:cNvPr>
          <p:cNvSpPr txBox="1"/>
          <p:nvPr/>
        </p:nvSpPr>
        <p:spPr>
          <a:xfrm>
            <a:off x="248925" y="4805798"/>
            <a:ext cx="5859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512</a:t>
            </a:r>
            <a:r>
              <a:rPr lang="ko-KR" altLang="en-US" dirty="0"/>
              <a:t>개의 쓰레드로 쓰레드마다 </a:t>
            </a:r>
            <a:r>
              <a:rPr lang="en-US" altLang="ko-KR" dirty="0"/>
              <a:t>16</a:t>
            </a:r>
            <a:r>
              <a:rPr lang="ko-KR" altLang="en-US" dirty="0"/>
              <a:t>개의 연산 실험</a:t>
            </a:r>
            <a:endParaRPr lang="en-US" altLang="ko-KR" dirty="0"/>
          </a:p>
          <a:p>
            <a:r>
              <a:rPr lang="en-US" altLang="ko-KR" dirty="0"/>
              <a:t>N=8192 </a:t>
            </a:r>
            <a:r>
              <a:rPr lang="ko-KR" altLang="en-US" dirty="0"/>
              <a:t>일 때 </a:t>
            </a:r>
            <a:r>
              <a:rPr lang="en-US" altLang="ko-KR" dirty="0" err="1"/>
              <a:t>cublas</a:t>
            </a:r>
            <a:r>
              <a:rPr lang="ko-KR" altLang="en-US" dirty="0"/>
              <a:t>를 알고리즘을 사용한 것이 가장 빠른</a:t>
            </a:r>
            <a:endParaRPr lang="en-US" altLang="ko-KR" dirty="0"/>
          </a:p>
          <a:p>
            <a:r>
              <a:rPr lang="ko-KR" altLang="en-US" dirty="0"/>
              <a:t>속도로 연산이 되었다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02C6D-FCC8-45B2-B53A-42508ED229B1}"/>
              </a:ext>
            </a:extLst>
          </p:cNvPr>
          <p:cNvSpPr txBox="1"/>
          <p:nvPr/>
        </p:nvSpPr>
        <p:spPr>
          <a:xfrm>
            <a:off x="632807" y="444500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 논문 실험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68A0F-6C6A-4CCB-BA51-36B43DFA5CA5}"/>
              </a:ext>
            </a:extLst>
          </p:cNvPr>
          <p:cNvSpPr txBox="1"/>
          <p:nvPr/>
        </p:nvSpPr>
        <p:spPr>
          <a:xfrm>
            <a:off x="7393788" y="1747986"/>
            <a:ext cx="16754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Cutlass</a:t>
            </a:r>
          </a:p>
          <a:p>
            <a:r>
              <a:rPr lang="ko-KR" altLang="en-US" dirty="0"/>
              <a:t>선형대수</a:t>
            </a:r>
            <a:endParaRPr lang="en-US" altLang="ko-KR" dirty="0"/>
          </a:p>
          <a:p>
            <a:r>
              <a:rPr lang="ko-KR" altLang="en-US" dirty="0"/>
              <a:t>개산을 위한</a:t>
            </a:r>
            <a:endParaRPr lang="en-US" altLang="ko-KR" dirty="0"/>
          </a:p>
          <a:p>
            <a:r>
              <a:rPr lang="ko-KR" altLang="en-US" dirty="0"/>
              <a:t>타일을 나누는</a:t>
            </a:r>
            <a:endParaRPr lang="en-US" altLang="ko-KR" dirty="0"/>
          </a:p>
          <a:p>
            <a:r>
              <a:rPr lang="ko-KR" altLang="en-US" dirty="0"/>
              <a:t>정보를 가진</a:t>
            </a:r>
            <a:endParaRPr lang="en-US" altLang="ko-KR" dirty="0"/>
          </a:p>
          <a:p>
            <a:r>
              <a:rPr lang="ko-KR" altLang="en-US" dirty="0"/>
              <a:t>템플릿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F241E2-5873-4D76-9317-5814793DEB42}"/>
              </a:ext>
            </a:extLst>
          </p:cNvPr>
          <p:cNvSpPr txBox="1"/>
          <p:nvPr/>
        </p:nvSpPr>
        <p:spPr>
          <a:xfrm>
            <a:off x="-1684352" y="2330064"/>
            <a:ext cx="20842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TensorCore</a:t>
            </a:r>
            <a:r>
              <a:rPr lang="ko-KR" altLang="en-US" dirty="0"/>
              <a:t>를 </a:t>
            </a:r>
            <a:endParaRPr lang="en-US" altLang="ko-KR" dirty="0"/>
          </a:p>
          <a:p>
            <a:r>
              <a:rPr lang="ko-KR" altLang="en-US" dirty="0"/>
              <a:t>이용하여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/>
              <a:t>행렬 연산 속도를 </a:t>
            </a:r>
            <a:endParaRPr lang="en-US" altLang="ko-KR" dirty="0"/>
          </a:p>
          <a:p>
            <a:r>
              <a:rPr lang="ko-KR" altLang="en-US" dirty="0"/>
              <a:t>증가하기 위해서는</a:t>
            </a:r>
            <a:endParaRPr lang="en-US" altLang="ko-KR" dirty="0"/>
          </a:p>
          <a:p>
            <a:r>
              <a:rPr lang="en-US" altLang="ko-KR" dirty="0" err="1"/>
              <a:t>Gpu</a:t>
            </a:r>
            <a:r>
              <a:rPr lang="ko-KR" altLang="en-US" dirty="0"/>
              <a:t>메모리를 </a:t>
            </a:r>
            <a:endParaRPr lang="en-US" altLang="ko-KR" dirty="0"/>
          </a:p>
          <a:p>
            <a:r>
              <a:rPr lang="ko-KR" altLang="en-US" dirty="0"/>
              <a:t>어떻게 최적화에 </a:t>
            </a:r>
            <a:endParaRPr lang="en-US" altLang="ko-KR" dirty="0"/>
          </a:p>
          <a:p>
            <a:r>
              <a:rPr lang="ko-KR" altLang="en-US" dirty="0"/>
              <a:t>달려있다</a:t>
            </a:r>
            <a:r>
              <a:rPr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6EF60-69CA-4558-B44D-F557FF1D60C1}"/>
              </a:ext>
            </a:extLst>
          </p:cNvPr>
          <p:cNvSpPr txBox="1"/>
          <p:nvPr/>
        </p:nvSpPr>
        <p:spPr>
          <a:xfrm>
            <a:off x="6108221" y="3753100"/>
            <a:ext cx="294022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16384</a:t>
            </a:r>
            <a:r>
              <a:rPr lang="ko-KR" altLang="en-US" dirty="0"/>
              <a:t>에서는 </a:t>
            </a:r>
            <a:endParaRPr lang="en-US" altLang="ko-KR" dirty="0"/>
          </a:p>
          <a:p>
            <a:r>
              <a:rPr lang="ko-KR" altLang="en-US" dirty="0"/>
              <a:t>실험자가 설정한</a:t>
            </a:r>
            <a:endParaRPr lang="en-US" altLang="ko-KR" dirty="0"/>
          </a:p>
          <a:p>
            <a:r>
              <a:rPr lang="en-US" altLang="ko-KR" dirty="0" err="1"/>
              <a:t>Cutalss</a:t>
            </a:r>
            <a:r>
              <a:rPr lang="ko-KR" altLang="en-US" dirty="0"/>
              <a:t>가 </a:t>
            </a:r>
            <a:r>
              <a:rPr lang="en-US" altLang="ko-KR" dirty="0" err="1"/>
              <a:t>cublas</a:t>
            </a:r>
            <a:r>
              <a:rPr lang="ko-KR" altLang="en-US" dirty="0"/>
              <a:t>의 </a:t>
            </a:r>
            <a:endParaRPr lang="en-US" altLang="ko-KR" dirty="0"/>
          </a:p>
          <a:p>
            <a:r>
              <a:rPr lang="ko-KR" altLang="en-US" dirty="0"/>
              <a:t>자동 최적화보다 </a:t>
            </a:r>
            <a:endParaRPr lang="en-US" altLang="ko-KR" dirty="0"/>
          </a:p>
          <a:p>
            <a:r>
              <a:rPr lang="ko-KR" altLang="en-US" dirty="0"/>
              <a:t>메모리 부분에서</a:t>
            </a:r>
            <a:endParaRPr lang="en-US" altLang="ko-KR" dirty="0"/>
          </a:p>
          <a:p>
            <a:r>
              <a:rPr lang="en-US" altLang="ko-KR" dirty="0"/>
              <a:t>Tile</a:t>
            </a:r>
            <a:r>
              <a:rPr lang="ko-KR" altLang="en-US" dirty="0"/>
              <a:t>을 더 효율적으로 </a:t>
            </a:r>
            <a:endParaRPr lang="en-US" altLang="ko-KR" dirty="0"/>
          </a:p>
          <a:p>
            <a:r>
              <a:rPr lang="ko-KR" altLang="en-US" dirty="0"/>
              <a:t>분배하였기 때문에</a:t>
            </a:r>
            <a:endParaRPr lang="en-US" altLang="ko-KR" dirty="0"/>
          </a:p>
          <a:p>
            <a:r>
              <a:rPr lang="en-US" altLang="ko-KR" dirty="0" err="1"/>
              <a:t>Cutlass+wmma</a:t>
            </a:r>
            <a:r>
              <a:rPr lang="ko-KR" altLang="en-US" dirty="0"/>
              <a:t>방식이 </a:t>
            </a:r>
            <a:endParaRPr lang="en-US" altLang="ko-KR" dirty="0"/>
          </a:p>
          <a:p>
            <a:r>
              <a:rPr lang="ko-KR" altLang="en-US" dirty="0"/>
              <a:t>더 빠른 연산속도를 보였다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5DD563-5F58-4BD4-921C-FE2DC7E8E37B}"/>
              </a:ext>
            </a:extLst>
          </p:cNvPr>
          <p:cNvSpPr txBox="1"/>
          <p:nvPr/>
        </p:nvSpPr>
        <p:spPr>
          <a:xfrm>
            <a:off x="6199464" y="6550223"/>
            <a:ext cx="2944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진행사항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– Tensor Core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02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6973F4-0B19-41E7-BF70-5838F5308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1" y="0"/>
            <a:ext cx="9144001" cy="444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92470F-8EAF-4B19-AE89-E47E9A00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2" y="6413500"/>
            <a:ext cx="9144001" cy="444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507DB9-7E65-4743-A907-B2D0AC06EA31}"/>
              </a:ext>
            </a:extLst>
          </p:cNvPr>
          <p:cNvSpPr txBox="1"/>
          <p:nvPr/>
        </p:nvSpPr>
        <p:spPr>
          <a:xfrm>
            <a:off x="3099730" y="2828835"/>
            <a:ext cx="2944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Thank You</a:t>
            </a:r>
            <a:endParaRPr lang="ko-KR" altLang="en-US" sz="3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97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6973F4-0B19-41E7-BF70-5838F5308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1" y="0"/>
            <a:ext cx="9144001" cy="444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92470F-8EAF-4B19-AE89-E47E9A00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2" y="6413500"/>
            <a:ext cx="9144001" cy="44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75C9E0-3D8A-47F9-9DA9-36163C78E917}"/>
              </a:ext>
            </a:extLst>
          </p:cNvPr>
          <p:cNvSpPr txBox="1"/>
          <p:nvPr/>
        </p:nvSpPr>
        <p:spPr>
          <a:xfrm>
            <a:off x="490456" y="1361882"/>
            <a:ext cx="816308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개요</a:t>
            </a:r>
            <a:endParaRPr lang="en-US" altLang="ko-KR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indent="-742950">
              <a:buAutoNum type="arabicPeriod"/>
            </a:pPr>
            <a:endParaRPr lang="en-US" altLang="ko-KR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indent="-742950">
              <a:buAutoNum type="arabicPeriod"/>
            </a:pPr>
            <a:r>
              <a:rPr lang="ko-KR" alt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실험 환경</a:t>
            </a:r>
            <a:endParaRPr lang="en-US" altLang="ko-KR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Tensor Core </a:t>
            </a:r>
            <a:r>
              <a:rPr lang="ko-KR" alt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란</a:t>
            </a:r>
            <a:r>
              <a:rPr lang="en-US" altLang="ko-KR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</a:p>
          <a:p>
            <a:r>
              <a:rPr lang="en-US" altLang="ko-KR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</a:t>
            </a:r>
          </a:p>
          <a:p>
            <a:r>
              <a:rPr lang="en-US" altLang="ko-KR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진행 사항</a:t>
            </a:r>
            <a:endParaRPr lang="en-US" altLang="ko-KR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-CPU </a:t>
            </a:r>
          </a:p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-CUDA </a:t>
            </a:r>
          </a:p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-TENSORCORE</a:t>
            </a:r>
            <a:endParaRPr lang="en-US" altLang="ko-KR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26D389-E2E9-4353-91C4-BB77CDE9DA97}"/>
              </a:ext>
            </a:extLst>
          </p:cNvPr>
          <p:cNvSpPr txBox="1"/>
          <p:nvPr/>
        </p:nvSpPr>
        <p:spPr>
          <a:xfrm>
            <a:off x="258423" y="701939"/>
            <a:ext cx="234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AA222-F106-471B-A607-E0ACDCDDC9F3}"/>
              </a:ext>
            </a:extLst>
          </p:cNvPr>
          <p:cNvSpPr txBox="1"/>
          <p:nvPr/>
        </p:nvSpPr>
        <p:spPr>
          <a:xfrm>
            <a:off x="7256476" y="6550223"/>
            <a:ext cx="188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197880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37ADF17-4BE6-4C05-A698-DDCB1BAA4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1" y="0"/>
            <a:ext cx="9144001" cy="444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0F51AF-B849-4FB9-A356-0D6E47906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2" y="6413500"/>
            <a:ext cx="9144001" cy="44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3C531-15F3-4B78-B94E-631845CC7F95}"/>
              </a:ext>
            </a:extLst>
          </p:cNvPr>
          <p:cNvSpPr txBox="1"/>
          <p:nvPr/>
        </p:nvSpPr>
        <p:spPr>
          <a:xfrm>
            <a:off x="258423" y="701939"/>
            <a:ext cx="234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개요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D2EF41-A903-4862-B616-B2C26E6DB8F3}"/>
              </a:ext>
            </a:extLst>
          </p:cNvPr>
          <p:cNvSpPr txBox="1"/>
          <p:nvPr/>
        </p:nvSpPr>
        <p:spPr>
          <a:xfrm>
            <a:off x="1182847" y="855827"/>
            <a:ext cx="608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Tensor Core </a:t>
            </a:r>
            <a:r>
              <a:rPr lang="ko-KR" altLang="en-US" dirty="0"/>
              <a:t>기반의 </a:t>
            </a:r>
            <a:r>
              <a:rPr lang="ko-KR" altLang="en-US" dirty="0" err="1"/>
              <a:t>행렬곱</a:t>
            </a:r>
            <a:r>
              <a:rPr lang="ko-KR" altLang="en-US" dirty="0"/>
              <a:t> 가속화 및 </a:t>
            </a:r>
            <a:r>
              <a:rPr lang="ko-KR" altLang="en-US" dirty="0" err="1"/>
              <a:t>딥러닝</a:t>
            </a:r>
            <a:r>
              <a:rPr lang="ko-KR" altLang="en-US" dirty="0"/>
              <a:t> 적용 방식 분석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031A0-0C02-45A8-8DE2-EFB4BEA1B0D8}"/>
              </a:ext>
            </a:extLst>
          </p:cNvPr>
          <p:cNvSpPr txBox="1"/>
          <p:nvPr/>
        </p:nvSpPr>
        <p:spPr>
          <a:xfrm>
            <a:off x="503338" y="1560352"/>
            <a:ext cx="74410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같은 환경에서 행렬 곱 연산 속도를 </a:t>
            </a:r>
            <a:r>
              <a:rPr lang="en-US" altLang="ko-KR" dirty="0"/>
              <a:t>CPU, CUDA, TENSORCORE </a:t>
            </a:r>
            <a:r>
              <a:rPr lang="ko-KR" altLang="en-US" dirty="0"/>
              <a:t> 성능 비교</a:t>
            </a:r>
          </a:p>
          <a:p>
            <a:endParaRPr lang="ko-KR" altLang="en-US" dirty="0"/>
          </a:p>
          <a:p>
            <a:r>
              <a:rPr lang="en-US" altLang="ko-KR" dirty="0"/>
              <a:t>Case 1 : CPU </a:t>
            </a:r>
            <a:r>
              <a:rPr lang="ko-KR" altLang="en-US" dirty="0"/>
              <a:t>환경에서 </a:t>
            </a:r>
            <a:r>
              <a:rPr lang="en-US" altLang="ko-KR" dirty="0"/>
              <a:t>Basic , Strassen </a:t>
            </a:r>
            <a:r>
              <a:rPr lang="ko-KR" altLang="en-US" dirty="0"/>
              <a:t>알고리즘을 실험</a:t>
            </a:r>
          </a:p>
          <a:p>
            <a:r>
              <a:rPr lang="en-US" altLang="ko-KR" dirty="0"/>
              <a:t>Case 2 : </a:t>
            </a:r>
            <a:r>
              <a:rPr lang="en-US" altLang="ko-KR" dirty="0" err="1"/>
              <a:t>Gpu</a:t>
            </a:r>
            <a:r>
              <a:rPr lang="en-US" altLang="ko-KR" dirty="0"/>
              <a:t> </a:t>
            </a:r>
            <a:r>
              <a:rPr lang="ko-KR" altLang="en-US" dirty="0"/>
              <a:t>환경에서  </a:t>
            </a:r>
            <a:r>
              <a:rPr lang="en-US" altLang="ko-KR" dirty="0"/>
              <a:t>Basic , Strassen , </a:t>
            </a:r>
            <a:r>
              <a:rPr lang="en-US" altLang="ko-KR" dirty="0" err="1"/>
              <a:t>cublas</a:t>
            </a:r>
            <a:r>
              <a:rPr lang="ko-KR" altLang="en-US" dirty="0"/>
              <a:t>알고리즘을 실험</a:t>
            </a:r>
          </a:p>
          <a:p>
            <a:r>
              <a:rPr lang="en-US" altLang="ko-KR" dirty="0"/>
              <a:t>Case 3 : Tensor core </a:t>
            </a:r>
            <a:r>
              <a:rPr lang="ko-KR" altLang="en-US" dirty="0"/>
              <a:t>환경에서 </a:t>
            </a:r>
            <a:r>
              <a:rPr lang="en-US" altLang="ko-KR" dirty="0" err="1"/>
              <a:t>Wmma</a:t>
            </a:r>
            <a:r>
              <a:rPr lang="en-US" altLang="ko-KR" dirty="0"/>
              <a:t>, </a:t>
            </a:r>
            <a:r>
              <a:rPr lang="en-US" altLang="ko-KR" dirty="0" err="1"/>
              <a:t>Cublas</a:t>
            </a:r>
            <a:r>
              <a:rPr lang="en-US" altLang="ko-KR" dirty="0"/>
              <a:t> </a:t>
            </a:r>
            <a:r>
              <a:rPr lang="ko-KR" altLang="en-US" dirty="0"/>
              <a:t>를 실험</a:t>
            </a:r>
          </a:p>
        </p:txBody>
      </p:sp>
      <p:pic>
        <p:nvPicPr>
          <p:cNvPr id="1026" name="Picture 2" descr="cpuì ëí ì´ë¯¸ì§ ê²ìê²°ê³¼">
            <a:extLst>
              <a:ext uri="{FF2B5EF4-FFF2-40B4-BE49-F238E27FC236}">
                <a16:creationId xmlns:a16="http://schemas.microsoft.com/office/drawing/2014/main" id="{888B0BAE-388F-4390-8904-585483925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38" y="3734990"/>
            <a:ext cx="23050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pu 2080 tiì ëí ì´ë¯¸ì§ ê²ìê²°ê³¼">
            <a:extLst>
              <a:ext uri="{FF2B5EF4-FFF2-40B4-BE49-F238E27FC236}">
                <a16:creationId xmlns:a16="http://schemas.microsoft.com/office/drawing/2014/main" id="{80368C28-0EE2-43B9-81BA-1382A75DA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0" y="4089791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BD9BD3-CA3F-4B00-90DC-B8672097E8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3055" b="-252"/>
          <a:stretch/>
        </p:blipFill>
        <p:spPr>
          <a:xfrm>
            <a:off x="6799609" y="3372873"/>
            <a:ext cx="1597772" cy="25404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88091D-B5BA-402F-B20E-F96E7B5E0156}"/>
              </a:ext>
            </a:extLst>
          </p:cNvPr>
          <p:cNvSpPr txBox="1"/>
          <p:nvPr/>
        </p:nvSpPr>
        <p:spPr>
          <a:xfrm>
            <a:off x="1073791" y="5817507"/>
            <a:ext cx="86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Case 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876464-5881-42E9-8D57-FB2DFD73A80F}"/>
              </a:ext>
            </a:extLst>
          </p:cNvPr>
          <p:cNvSpPr txBox="1"/>
          <p:nvPr/>
        </p:nvSpPr>
        <p:spPr>
          <a:xfrm>
            <a:off x="4139964" y="5817507"/>
            <a:ext cx="86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Case 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CC6E02-B183-4A74-8264-9F85268A6413}"/>
              </a:ext>
            </a:extLst>
          </p:cNvPr>
          <p:cNvSpPr txBox="1"/>
          <p:nvPr/>
        </p:nvSpPr>
        <p:spPr>
          <a:xfrm>
            <a:off x="7206143" y="5817507"/>
            <a:ext cx="86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Case 3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15D932-55D8-4836-B8C5-CAEC1F881B77}"/>
              </a:ext>
            </a:extLst>
          </p:cNvPr>
          <p:cNvSpPr txBox="1"/>
          <p:nvPr/>
        </p:nvSpPr>
        <p:spPr>
          <a:xfrm>
            <a:off x="7256476" y="6550223"/>
            <a:ext cx="188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687129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6973F4-0B19-41E7-BF70-5838F5308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1" y="0"/>
            <a:ext cx="9144001" cy="444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92470F-8EAF-4B19-AE89-E47E9A00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2" y="6413500"/>
            <a:ext cx="9144001" cy="444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507DB9-7E65-4743-A907-B2D0AC06EA31}"/>
              </a:ext>
            </a:extLst>
          </p:cNvPr>
          <p:cNvSpPr txBox="1"/>
          <p:nvPr/>
        </p:nvSpPr>
        <p:spPr>
          <a:xfrm>
            <a:off x="6199464" y="6550223"/>
            <a:ext cx="2944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실험환경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11C9D-B96C-4DF7-BBD6-0E5636471DA5}"/>
              </a:ext>
            </a:extLst>
          </p:cNvPr>
          <p:cNvSpPr txBox="1"/>
          <p:nvPr/>
        </p:nvSpPr>
        <p:spPr>
          <a:xfrm>
            <a:off x="258423" y="701939"/>
            <a:ext cx="234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실험 환경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CB9DB-DBBA-4833-A583-7C0539AEED7C}"/>
              </a:ext>
            </a:extLst>
          </p:cNvPr>
          <p:cNvSpPr txBox="1"/>
          <p:nvPr/>
        </p:nvSpPr>
        <p:spPr>
          <a:xfrm>
            <a:off x="258423" y="1482598"/>
            <a:ext cx="7441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10803020104030203" pitchFamily="2" charset="-79"/>
                <a:cs typeface="Aharoni" panose="02010803020104030203" pitchFamily="2" charset="-79"/>
              </a:rPr>
              <a:t>CPU</a:t>
            </a:r>
            <a:r>
              <a:rPr lang="en-US" altLang="ko-KR" sz="2000" dirty="0"/>
              <a:t> - </a:t>
            </a:r>
            <a:r>
              <a:rPr lang="pt-BR" altLang="ko-KR" sz="2000" dirty="0"/>
              <a:t>Intel(R) Core(TM) i7-8700K CPU @ 3.70GHz</a:t>
            </a:r>
            <a:endParaRPr lang="en-US" altLang="ko-KR" sz="2000" dirty="0"/>
          </a:p>
          <a:p>
            <a:r>
              <a:rPr lang="en-US" altLang="ko-KR" sz="2000" dirty="0">
                <a:latin typeface="Aharoni" panose="02010803020104030203" pitchFamily="2" charset="-79"/>
                <a:cs typeface="Aharoni" panose="02010803020104030203" pitchFamily="2" charset="-79"/>
              </a:rPr>
              <a:t>GPU</a:t>
            </a:r>
            <a:r>
              <a:rPr lang="en-US" altLang="ko-KR" sz="2000" dirty="0"/>
              <a:t> – GeForce RTX 2080 </a:t>
            </a:r>
            <a:r>
              <a:rPr lang="en-US" altLang="ko-KR" sz="2000" dirty="0" err="1"/>
              <a:t>Ti</a:t>
            </a:r>
            <a:endParaRPr lang="ko-KR" alt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113A1A-E807-43B3-AA92-ACFFE4300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5" y="2695126"/>
            <a:ext cx="8582025" cy="2228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CBCB04-56B8-48CD-9FEE-2C61C0DC09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42" r="45349"/>
          <a:stretch/>
        </p:blipFill>
        <p:spPr>
          <a:xfrm>
            <a:off x="258423" y="5301196"/>
            <a:ext cx="8604587" cy="10001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C5D3B3-2F1E-43DD-96A8-81322D72A9F1}"/>
              </a:ext>
            </a:extLst>
          </p:cNvPr>
          <p:cNvSpPr txBox="1"/>
          <p:nvPr/>
        </p:nvSpPr>
        <p:spPr>
          <a:xfrm>
            <a:off x="280985" y="2319749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D5C878-08F6-472A-AB36-4EBBE7B8B4B6}"/>
              </a:ext>
            </a:extLst>
          </p:cNvPr>
          <p:cNvSpPr txBox="1"/>
          <p:nvPr/>
        </p:nvSpPr>
        <p:spPr>
          <a:xfrm>
            <a:off x="280985" y="4923976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578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2DABEF-CB35-4BAC-B11E-A9A147B572E8}"/>
              </a:ext>
            </a:extLst>
          </p:cNvPr>
          <p:cNvSpPr/>
          <p:nvPr/>
        </p:nvSpPr>
        <p:spPr>
          <a:xfrm>
            <a:off x="7029975" y="6477000"/>
            <a:ext cx="212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병렬프로그래밍 </a:t>
            </a:r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68BF74-5F08-4B13-9231-1D2937EB6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8" y="1482694"/>
            <a:ext cx="4034485" cy="28443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5842E8-6A77-4AB7-B155-28FF2C82E8E4}"/>
              </a:ext>
            </a:extLst>
          </p:cNvPr>
          <p:cNvSpPr txBox="1"/>
          <p:nvPr/>
        </p:nvSpPr>
        <p:spPr>
          <a:xfrm>
            <a:off x="4385405" y="1708579"/>
            <a:ext cx="43877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4*4  </a:t>
            </a:r>
            <a:r>
              <a:rPr lang="ko-KR" altLang="en-US" dirty="0"/>
              <a:t>행렬 연산이 </a:t>
            </a:r>
            <a:r>
              <a:rPr lang="en-US" altLang="ko-KR" dirty="0"/>
              <a:t>GPU</a:t>
            </a:r>
            <a:r>
              <a:rPr lang="ko-KR" altLang="en-US" dirty="0"/>
              <a:t> </a:t>
            </a:r>
            <a:r>
              <a:rPr lang="en-US" altLang="ko-KR" dirty="0"/>
              <a:t>clock </a:t>
            </a:r>
            <a:r>
              <a:rPr lang="ko-KR" altLang="en-US" dirty="0"/>
              <a:t>마다 실행된다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FP16</a:t>
            </a:r>
            <a:r>
              <a:rPr lang="ko-KR" altLang="en-US" dirty="0"/>
              <a:t>으로 데이터가 입력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FP16</a:t>
            </a:r>
            <a:r>
              <a:rPr lang="ko-KR" altLang="en-US" dirty="0"/>
              <a:t>으로 </a:t>
            </a:r>
            <a:r>
              <a:rPr lang="ko-KR" altLang="en-US" dirty="0" err="1"/>
              <a:t>곱샘</a:t>
            </a:r>
            <a:r>
              <a:rPr lang="ko-KR" altLang="en-US" dirty="0"/>
              <a:t> 연산이 실행된다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FP32</a:t>
            </a:r>
            <a:r>
              <a:rPr lang="ko-KR" altLang="en-US" dirty="0"/>
              <a:t>로 연산 결과가 축적된다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369586-9809-41C1-9CBB-9367C6776ABE}"/>
              </a:ext>
            </a:extLst>
          </p:cNvPr>
          <p:cNvSpPr txBox="1"/>
          <p:nvPr/>
        </p:nvSpPr>
        <p:spPr>
          <a:xfrm>
            <a:off x="785061" y="4552891"/>
            <a:ext cx="80409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FP32</a:t>
            </a:r>
            <a:r>
              <a:rPr lang="ko-KR" altLang="en-US" dirty="0"/>
              <a:t>와 비교하여서 </a:t>
            </a:r>
            <a:r>
              <a:rPr lang="en-US" altLang="ko-KR" dirty="0"/>
              <a:t>FP16</a:t>
            </a:r>
            <a:r>
              <a:rPr lang="ko-KR" altLang="en-US" dirty="0"/>
              <a:t>은 사용하는 메모리용량이 적고 주파수도 적기 때문에</a:t>
            </a:r>
            <a:endParaRPr lang="en-US" altLang="ko-KR" dirty="0"/>
          </a:p>
          <a:p>
            <a:r>
              <a:rPr lang="ko-KR" altLang="en-US" dirty="0"/>
              <a:t>데이터 전달이 더 빠르게 일어난다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FP16</a:t>
            </a:r>
            <a:r>
              <a:rPr lang="ko-KR" altLang="en-US" dirty="0"/>
              <a:t>에서  </a:t>
            </a:r>
            <a:r>
              <a:rPr lang="en-US" altLang="ko-KR" dirty="0"/>
              <a:t>FP32</a:t>
            </a:r>
            <a:r>
              <a:rPr lang="ko-KR" altLang="en-US" dirty="0"/>
              <a:t>로 축적하는 이유 </a:t>
            </a:r>
            <a:r>
              <a:rPr lang="en-US" altLang="ko-KR" dirty="0"/>
              <a:t>: </a:t>
            </a:r>
            <a:r>
              <a:rPr lang="ko-KR" altLang="en-US" dirty="0" err="1"/>
              <a:t>딥러닝의</a:t>
            </a:r>
            <a:r>
              <a:rPr lang="ko-KR" altLang="en-US" dirty="0"/>
              <a:t> 정확도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1F2B65-D230-467B-AA0F-8A1AD9D16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3" t="12469" r="64445" b="85468"/>
          <a:stretch/>
        </p:blipFill>
        <p:spPr>
          <a:xfrm>
            <a:off x="-1" y="0"/>
            <a:ext cx="9144001" cy="444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07C1F5-9441-4D6B-B397-35239B59A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3" t="12469" r="64445" b="85468"/>
          <a:stretch/>
        </p:blipFill>
        <p:spPr>
          <a:xfrm>
            <a:off x="-2" y="6413500"/>
            <a:ext cx="9144001" cy="444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C681A3-C1EB-434C-A1DE-42EC1EC289DA}"/>
              </a:ext>
            </a:extLst>
          </p:cNvPr>
          <p:cNvSpPr txBox="1"/>
          <p:nvPr/>
        </p:nvSpPr>
        <p:spPr>
          <a:xfrm>
            <a:off x="258423" y="701939"/>
            <a:ext cx="349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Tensor</a:t>
            </a:r>
            <a:r>
              <a:rPr lang="ko-KR" altLang="en-US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Core</a:t>
            </a:r>
            <a:r>
              <a:rPr lang="ko-KR" altLang="en-US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란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1D4BC-EF3B-4186-9F11-A2DC751DD108}"/>
              </a:ext>
            </a:extLst>
          </p:cNvPr>
          <p:cNvSpPr txBox="1"/>
          <p:nvPr/>
        </p:nvSpPr>
        <p:spPr>
          <a:xfrm>
            <a:off x="7265149" y="6550223"/>
            <a:ext cx="188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Tensor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Core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란</a:t>
            </a:r>
            <a:endParaRPr lang="ko-KR" altLang="en-US" sz="105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33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6973F4-0B19-41E7-BF70-5838F5308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1" y="0"/>
            <a:ext cx="9144001" cy="444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92470F-8EAF-4B19-AE89-E47E9A00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2" y="6413500"/>
            <a:ext cx="9144001" cy="444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679153-0043-4953-B314-29D29D7B0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60" y="1408065"/>
            <a:ext cx="3347241" cy="46025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35F3443-CCA5-49D4-9477-228ADE898C97}"/>
              </a:ext>
            </a:extLst>
          </p:cNvPr>
          <p:cNvSpPr/>
          <p:nvPr/>
        </p:nvSpPr>
        <p:spPr>
          <a:xfrm>
            <a:off x="3934437" y="1408065"/>
            <a:ext cx="510050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SM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개에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Tensor core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구성</a:t>
            </a: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한 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gpu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clock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당 </a:t>
            </a:r>
            <a:r>
              <a:rPr lang="ko-KR" altLang="en-US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텐서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코어 하나당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64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번에 곱셈 연산을 수행</a:t>
            </a: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하나의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SM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에서는 총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1024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번의 행렬 연산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곱셈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+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덧셈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수행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C02E61-C89F-4544-8EDC-AAD8B3E6A33D}"/>
              </a:ext>
            </a:extLst>
          </p:cNvPr>
          <p:cNvSpPr txBox="1"/>
          <p:nvPr/>
        </p:nvSpPr>
        <p:spPr>
          <a:xfrm>
            <a:off x="1046758" y="6011537"/>
            <a:ext cx="2108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Tensor core (v100)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49040-A15A-4115-B605-08220BAF2898}"/>
              </a:ext>
            </a:extLst>
          </p:cNvPr>
          <p:cNvSpPr txBox="1"/>
          <p:nvPr/>
        </p:nvSpPr>
        <p:spPr>
          <a:xfrm>
            <a:off x="258423" y="701939"/>
            <a:ext cx="349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Tensor</a:t>
            </a:r>
            <a:r>
              <a:rPr lang="ko-KR" altLang="en-US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Core</a:t>
            </a:r>
            <a:r>
              <a:rPr lang="ko-KR" altLang="en-US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란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9BE2DB-07BC-4F4E-8F95-37A61FCF8441}"/>
              </a:ext>
            </a:extLst>
          </p:cNvPr>
          <p:cNvSpPr txBox="1"/>
          <p:nvPr/>
        </p:nvSpPr>
        <p:spPr>
          <a:xfrm>
            <a:off x="7265149" y="6550223"/>
            <a:ext cx="188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Tensor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Core</a:t>
            </a:r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란</a:t>
            </a:r>
            <a:endParaRPr lang="ko-KR" altLang="en-US" sz="105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676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37ADF17-4BE6-4C05-A698-DDCB1BAA4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1" y="0"/>
            <a:ext cx="9144001" cy="444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0F51AF-B849-4FB9-A356-0D6E47906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2469" r="64445" b="85468"/>
          <a:stretch/>
        </p:blipFill>
        <p:spPr>
          <a:xfrm>
            <a:off x="-2" y="6413500"/>
            <a:ext cx="9144001" cy="444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D82246-A3F5-4A61-96A1-59E2B7313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33" t="44400" r="35715" b="36095"/>
          <a:stretch/>
        </p:blipFill>
        <p:spPr>
          <a:xfrm>
            <a:off x="1036318" y="1978281"/>
            <a:ext cx="6581783" cy="19592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79DF93-5279-47A5-83E1-DFF8C2D2F19E}"/>
              </a:ext>
            </a:extLst>
          </p:cNvPr>
          <p:cNvSpPr txBox="1"/>
          <p:nvPr/>
        </p:nvSpPr>
        <p:spPr>
          <a:xfrm>
            <a:off x="813732" y="4193557"/>
            <a:ext cx="7214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CPU</a:t>
            </a:r>
            <a:r>
              <a:rPr lang="ko-KR" altLang="en-US" dirty="0"/>
              <a:t> 쓰레드를 이용하여 병렬화 연산 방법을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행렬의 </a:t>
            </a:r>
            <a:r>
              <a:rPr lang="ko-KR" altLang="en-US" dirty="0" err="1"/>
              <a:t>코어수</a:t>
            </a:r>
            <a:r>
              <a:rPr lang="ko-KR" altLang="en-US" dirty="0"/>
              <a:t> 만큼 쓰레드가 생성 후</a:t>
            </a:r>
            <a:r>
              <a:rPr lang="en-US" altLang="ko-KR" dirty="0"/>
              <a:t> </a:t>
            </a:r>
            <a:r>
              <a:rPr lang="ko-KR" altLang="en-US" dirty="0"/>
              <a:t>각 쓰레드 마다 행을 계산하도록 설정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FB1DD7-F52C-4F10-82FF-0EFBF863F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38" t="54609" r="45714" b="42953"/>
          <a:stretch/>
        </p:blipFill>
        <p:spPr>
          <a:xfrm>
            <a:off x="1036318" y="1481206"/>
            <a:ext cx="4815842" cy="236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84525A-3106-48F9-BC93-2864E9107235}"/>
              </a:ext>
            </a:extLst>
          </p:cNvPr>
          <p:cNvSpPr txBox="1"/>
          <p:nvPr/>
        </p:nvSpPr>
        <p:spPr>
          <a:xfrm>
            <a:off x="1119050" y="1747144"/>
            <a:ext cx="6032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//  </a:t>
            </a:r>
            <a:r>
              <a:rPr lang="ko-KR" altLang="en-US" sz="1100" dirty="0"/>
              <a:t>행렬 </a:t>
            </a:r>
            <a:r>
              <a:rPr lang="en-US" altLang="ko-KR" sz="1100" dirty="0"/>
              <a:t>A, </a:t>
            </a:r>
            <a:r>
              <a:rPr lang="ko-KR" altLang="en-US" sz="1100" dirty="0"/>
              <a:t>행렬 </a:t>
            </a:r>
            <a:r>
              <a:rPr lang="en-US" altLang="ko-KR" sz="1100" dirty="0"/>
              <a:t>B, </a:t>
            </a:r>
            <a:r>
              <a:rPr lang="ko-KR" altLang="en-US" sz="1100" dirty="0"/>
              <a:t>결과 행렬 </a:t>
            </a:r>
            <a:r>
              <a:rPr lang="en-US" altLang="ko-KR" sz="1100" dirty="0"/>
              <a:t>RESULT, A</a:t>
            </a:r>
            <a:r>
              <a:rPr lang="ko-KR" altLang="en-US" sz="1100" dirty="0"/>
              <a:t>의 행 크기</a:t>
            </a:r>
            <a:r>
              <a:rPr lang="en-US" altLang="ko-KR" sz="1100" dirty="0"/>
              <a:t>, A</a:t>
            </a:r>
            <a:r>
              <a:rPr lang="ko-KR" altLang="en-US" sz="1100" dirty="0"/>
              <a:t>의 열 크기</a:t>
            </a:r>
            <a:r>
              <a:rPr lang="en-US" altLang="ko-KR" sz="1100" dirty="0"/>
              <a:t>, B</a:t>
            </a:r>
            <a:r>
              <a:rPr lang="ko-KR" altLang="en-US" sz="1100" dirty="0"/>
              <a:t>의 </a:t>
            </a:r>
            <a:r>
              <a:rPr lang="ko-KR" altLang="en-US" sz="1100" dirty="0" err="1"/>
              <a:t>열크기</a:t>
            </a:r>
            <a:r>
              <a:rPr lang="en-US" altLang="ko-KR" sz="1100" dirty="0"/>
              <a:t>, </a:t>
            </a:r>
            <a:r>
              <a:rPr lang="ko-KR" altLang="en-US" sz="1100" dirty="0"/>
              <a:t>생성된 </a:t>
            </a:r>
            <a:r>
              <a:rPr lang="ko-KR" altLang="en-US" sz="1100" dirty="0" err="1"/>
              <a:t>쓰레디의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갯수</a:t>
            </a:r>
            <a:endParaRPr lang="en-US" altLang="ko-KR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B5779-4C59-4D9A-B545-E5C11F97577E}"/>
              </a:ext>
            </a:extLst>
          </p:cNvPr>
          <p:cNvSpPr txBox="1"/>
          <p:nvPr/>
        </p:nvSpPr>
        <p:spPr>
          <a:xfrm>
            <a:off x="258423" y="701939"/>
            <a:ext cx="349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진행사항 </a:t>
            </a:r>
            <a:r>
              <a:rPr lang="en-US" altLang="ko-KR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CPU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C3B99-A123-4324-B5CC-4CE743357DF1}"/>
              </a:ext>
            </a:extLst>
          </p:cNvPr>
          <p:cNvSpPr txBox="1"/>
          <p:nvPr/>
        </p:nvSpPr>
        <p:spPr>
          <a:xfrm>
            <a:off x="7256476" y="6550223"/>
            <a:ext cx="188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진행사항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CPU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62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DF53DD0-239D-4E83-947C-B67637E3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539845-E3A5-4692-86D3-0C47827477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31A061-8828-450C-B84F-238DECD84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3" t="12469" r="64445" b="85468"/>
          <a:stretch/>
        </p:blipFill>
        <p:spPr>
          <a:xfrm>
            <a:off x="-1" y="0"/>
            <a:ext cx="9144001" cy="444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B6FE65-149B-4F2D-9C1E-597A32EF9C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3" t="12469" r="64445" b="85468"/>
          <a:stretch/>
        </p:blipFill>
        <p:spPr>
          <a:xfrm>
            <a:off x="-2" y="6413500"/>
            <a:ext cx="9144001" cy="444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1F13BE-1A6C-402D-9626-9D8B7E1CBA40}"/>
              </a:ext>
            </a:extLst>
          </p:cNvPr>
          <p:cNvSpPr txBox="1"/>
          <p:nvPr/>
        </p:nvSpPr>
        <p:spPr>
          <a:xfrm>
            <a:off x="7256476" y="6550223"/>
            <a:ext cx="188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진행사항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CPU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91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376775A-104A-4AB8-80C2-BF710B408E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B6973F4-0B19-41E7-BF70-5838F53086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3" t="12469" r="64445" b="85468"/>
          <a:stretch/>
        </p:blipFill>
        <p:spPr>
          <a:xfrm>
            <a:off x="-1" y="0"/>
            <a:ext cx="9144001" cy="444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92470F-8EAF-4B19-AE89-E47E9A00B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3" t="12469" r="64445" b="85468"/>
          <a:stretch/>
        </p:blipFill>
        <p:spPr>
          <a:xfrm>
            <a:off x="-2" y="6413500"/>
            <a:ext cx="9144001" cy="444500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941AAD21-FF59-4B8A-9F62-DD326947A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91631" y="250666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23D30-846F-4467-9459-A41CED894B57}"/>
              </a:ext>
            </a:extLst>
          </p:cNvPr>
          <p:cNvSpPr txBox="1"/>
          <p:nvPr/>
        </p:nvSpPr>
        <p:spPr>
          <a:xfrm>
            <a:off x="7256476" y="6550223"/>
            <a:ext cx="188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진행사항 </a:t>
            </a:r>
            <a:r>
              <a: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CPU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546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</TotalTime>
  <Words>532</Words>
  <Application>Microsoft Office PowerPoint</Application>
  <PresentationFormat>화면 슬라이드 쇼(4:3)</PresentationFormat>
  <Paragraphs>150</Paragraphs>
  <Slides>17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나눔스퀘어라운드 ExtraBold</vt:lpstr>
      <vt:lpstr>맑은 고딕</vt:lpstr>
      <vt:lpstr>배달의민족 한나체 Pro</vt:lpstr>
      <vt:lpstr>휴먼둥근헤드라인</vt:lpstr>
      <vt:lpstr>Aharoni</vt:lpstr>
      <vt:lpstr>Arial</vt:lpstr>
      <vt:lpstr>Calibri</vt:lpstr>
      <vt:lpstr>Calibri Light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호중 이</dc:creator>
  <cp:lastModifiedBy>Cho JunHyeong</cp:lastModifiedBy>
  <cp:revision>152</cp:revision>
  <dcterms:created xsi:type="dcterms:W3CDTF">2018-11-17T09:05:13Z</dcterms:created>
  <dcterms:modified xsi:type="dcterms:W3CDTF">2018-11-20T08:42:23Z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